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7" r:id="rId18"/>
    <p:sldId id="324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33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2733" autoAdjust="0"/>
  </p:normalViewPr>
  <p:slideViewPr>
    <p:cSldViewPr>
      <p:cViewPr varScale="1">
        <p:scale>
          <a:sx n="113" d="100"/>
          <a:sy n="113" d="100"/>
        </p:scale>
        <p:origin x="122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4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25" y="41934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3"/>
            <a:ext cx="78867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</a:extLst>
          </p:cNvPr>
          <p:cNvSpPr/>
          <p:nvPr/>
        </p:nvSpPr>
        <p:spPr>
          <a:xfrm>
            <a:off x="1249877" y="2305765"/>
            <a:ext cx="2057400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to this square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4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blipFill>
                <a:blip r:embed="rId5"/>
                <a:stretch>
                  <a:fillRect l="-3467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5503"/>
              <a:gd name="adj2" fmla="val -1437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2017"/>
            <a:ext cx="7886700" cy="1729115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State representation: </a:t>
            </a:r>
            <a:r>
              <a:rPr lang="en-US" sz="2400" dirty="0"/>
              <a:t>tour (order in which to visit the cities) = a permutation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r>
              <a:rPr lang="en-US" sz="2400" b="1" dirty="0"/>
              <a:t>Local neighborhood: </a:t>
            </a:r>
            <a:r>
              <a:rPr lang="en-US" sz="2400" dirty="0"/>
              <a:t>reverse the order of visiting a few cities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B813A-0AF4-3C02-2DAD-796E03969EC8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D46EB-17C9-1621-CFE1-1AFD1D610E03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A8A3AD-294E-D70F-630E-44509CE2071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CE71D8A-AE0D-BBCC-6711-C607AD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6C135-DF46-DFF6-E9EB-321F38921835}"/>
              </a:ext>
            </a:extLst>
          </p:cNvPr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88E53-2710-22D4-75D4-601D308B0E41}"/>
              </a:ext>
            </a:extLst>
          </p:cNvPr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A628-E911-C587-663D-4C5B592AD298}"/>
              </a:ext>
            </a:extLst>
          </p:cNvPr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998F6-69E4-E2B1-ABC3-22036162D616}"/>
              </a:ext>
            </a:extLst>
          </p:cNvPr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89A74-8298-1730-11E9-26DE40B673D9}"/>
              </a:ext>
            </a:extLst>
          </p:cNvPr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45D02-1760-F6A7-8B0C-B224F60DFB19}"/>
              </a:ext>
            </a:extLst>
          </p:cNvPr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48308-A984-A2BF-E6DF-B9A4DD6F3E5A}"/>
              </a:ext>
            </a:extLst>
          </p:cNvPr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F5C-B6A9-EEA9-B3B6-1F41CD90A650}"/>
              </a:ext>
            </a:extLst>
          </p:cNvPr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C5492-B571-7AD1-AC63-8A9BF115B92E}"/>
              </a:ext>
            </a:extLst>
          </p:cNvPr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2B7C3-08AF-EBC1-9998-734643B01994}"/>
              </a:ext>
            </a:extLst>
          </p:cNvPr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F179A5-BD65-A490-B19A-B1C490CCF628}"/>
              </a:ext>
            </a:extLst>
          </p:cNvPr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D4C21-062C-3801-4DB8-F7AF95DDD440}"/>
              </a:ext>
            </a:extLst>
          </p:cNvPr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63951-A2E3-96A8-0070-A4AFBECB3AD5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F8B37-B2B4-C2BC-16A6-CF6BFDC92FDE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CCBD-5B6D-7EF9-E6B7-63B638EAF842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3CFAD-1DDC-4F61-1E47-F97D71428FF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312663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6705600" cy="17655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286000" y="2318932"/>
            <a:ext cx="2590800" cy="228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3657600" y="1851901"/>
            <a:ext cx="34290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Typically, we start with a random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59D9B-829A-B768-4412-98518641CBA7}"/>
              </a:ext>
            </a:extLst>
          </p:cNvPr>
          <p:cNvSpPr/>
          <p:nvPr/>
        </p:nvSpPr>
        <p:spPr>
          <a:xfrm>
            <a:off x="6172200" y="1600201"/>
            <a:ext cx="838200" cy="152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8queens-successors">
            <a:extLst>
              <a:ext uri="{FF2B5EF4-FFF2-40B4-BE49-F238E27FC236}">
                <a16:creationId xmlns:a16="http://schemas.microsoft.com/office/drawing/2014/main" id="{73D0EA30-76AC-57ED-60F6-88390B76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6782" y="3505200"/>
            <a:ext cx="2789236" cy="278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048000"/>
            <a:ext cx="2018297" cy="201829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95600" y="3200400"/>
            <a:ext cx="661044" cy="72476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r>
              <a:rPr lang="en-US" b="1" dirty="0"/>
              <a:t>Random-restart hill climbing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Restart hill-climbing many times with random initial states and return the best 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8229600" cy="163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85800" y="1371600"/>
            <a:ext cx="59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blipFill>
                <a:blip r:embed="rId5"/>
                <a:stretch>
                  <a:fillRect l="-46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/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/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plan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 (BFS, A* Search, IDS).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82600" y="1329869"/>
                <a:ext cx="8229600" cy="160987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  <a:endParaRPr lang="en-US" sz="2400" i="1" dirty="0"/>
              </a:p>
              <a:p>
                <a:r>
                  <a:rPr lang="en-US" sz="2400" dirty="0"/>
                  <a:t>The probability of accepting “bad” moves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00" y="1329869"/>
                <a:ext cx="8229600" cy="1609870"/>
              </a:xfrm>
              <a:blipFill>
                <a:blip r:embed="rId3"/>
                <a:stretch>
                  <a:fillRect l="-815" t="-6439" r="-1556" b="-5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352800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004FB4-62C4-415E-90FA-85687ED76B7E}"/>
                  </a:ext>
                </a:extLst>
              </p:cNvPr>
              <p:cNvSpPr txBox="1"/>
              <p:nvPr/>
            </p:nvSpPr>
            <p:spPr>
              <a:xfrm>
                <a:off x="2286000" y="4902299"/>
                <a:ext cx="304800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004FB4-62C4-415E-90FA-85687ED76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902299"/>
                <a:ext cx="3048000" cy="338554"/>
              </a:xfrm>
              <a:prstGeom prst="rect">
                <a:avLst/>
              </a:prstGeom>
              <a:blipFill>
                <a:blip r:embed="rId5"/>
                <a:stretch>
                  <a:fillRect r="-300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591300" y="4643535"/>
            <a:ext cx="2324100" cy="535019"/>
          </a:xfrm>
          <a:prstGeom prst="wedgeRectCallout">
            <a:avLst>
              <a:gd name="adj1" fmla="val -138849"/>
              <a:gd name="adj2" fmla="val 79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accept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591300" y="5263456"/>
            <a:ext cx="2324100" cy="1052899"/>
          </a:xfrm>
          <a:prstGeom prst="wedgeRectCallout">
            <a:avLst>
              <a:gd name="adj1" fmla="val -72380"/>
              <a:gd name="adj2" fmla="val -2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the </a:t>
            </a:r>
            <a:r>
              <a:rPr lang="en-US" sz="1800" dirty="0"/>
              <a:t>Metropolis acceptance criterion to </a:t>
            </a:r>
            <a:r>
              <a:rPr lang="en-US" dirty="0"/>
              <a:t>accept “bad” moves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362200" y="4699198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/>
              <p:nvPr/>
            </p:nvSpPr>
            <p:spPr>
              <a:xfrm>
                <a:off x="977948" y="6034256"/>
                <a:ext cx="5562600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Note: Use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for minimization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48" y="6034256"/>
                <a:ext cx="5562600" cy="369332"/>
              </a:xfrm>
              <a:prstGeom prst="rect">
                <a:avLst/>
              </a:prstGeom>
              <a:blipFill>
                <a:blip r:embed="rId6"/>
                <a:stretch>
                  <a:fillRect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4142272" y="3734999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19B8-A295-E293-407D-C6C19B76DB00}"/>
              </a:ext>
            </a:extLst>
          </p:cNvPr>
          <p:cNvSpPr txBox="1"/>
          <p:nvPr/>
        </p:nvSpPr>
        <p:spPr>
          <a:xfrm>
            <a:off x="6934200" y="3046628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0" y="5715000"/>
            <a:ext cx="395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E (neg. means the solution gets worse)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308208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447461" y="3397649"/>
            <a:ext cx="41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exp(E/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temperature decreases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9" grpId="0"/>
      <p:bldP spid="6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B70850-24EB-0906-494F-F0B6F6E7075A}"/>
              </a:ext>
            </a:extLst>
          </p:cNvPr>
          <p:cNvGrpSpPr/>
          <p:nvPr/>
        </p:nvGrpSpPr>
        <p:grpSpPr>
          <a:xfrm>
            <a:off x="3322206" y="2965344"/>
            <a:ext cx="2708854" cy="3063895"/>
            <a:chOff x="954173" y="2804279"/>
            <a:chExt cx="2708854" cy="306389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3D0B79-7E9F-162D-73CE-E63E8567F7AC}"/>
                </a:ext>
              </a:extLst>
            </p:cNvPr>
            <p:cNvCxnSpPr/>
            <p:nvPr/>
          </p:nvCxnSpPr>
          <p:spPr>
            <a:xfrm>
              <a:off x="980730" y="29709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29334-24F0-047C-269B-FECD1BDDF741}"/>
                </a:ext>
              </a:extLst>
            </p:cNvPr>
            <p:cNvCxnSpPr/>
            <p:nvPr/>
          </p:nvCxnSpPr>
          <p:spPr>
            <a:xfrm>
              <a:off x="980730" y="31233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AAE656-6026-432B-D860-D3E0FA7FE1B2}"/>
                </a:ext>
              </a:extLst>
            </p:cNvPr>
            <p:cNvCxnSpPr/>
            <p:nvPr/>
          </p:nvCxnSpPr>
          <p:spPr>
            <a:xfrm>
              <a:off x="969470" y="34138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E41F4E-7E2F-E1E7-8975-6AA2A642B6C7}"/>
                </a:ext>
              </a:extLst>
            </p:cNvPr>
            <p:cNvCxnSpPr/>
            <p:nvPr/>
          </p:nvCxnSpPr>
          <p:spPr>
            <a:xfrm>
              <a:off x="969470" y="35662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875328-9B22-C7B6-1105-06B9E38B0036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66" y="2840573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3B99BF-2C4D-07C0-6FBB-53B8A974E2C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270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088393-649A-850E-0C15-520535B27A96}"/>
                </a:ext>
              </a:extLst>
            </p:cNvPr>
            <p:cNvCxnSpPr>
              <a:cxnSpLocks/>
            </p:cNvCxnSpPr>
            <p:nvPr/>
          </p:nvCxnSpPr>
          <p:spPr>
            <a:xfrm>
              <a:off x="1422869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6AF8ED-0131-0714-91DE-BD0FC3AA0095}"/>
                </a:ext>
              </a:extLst>
            </p:cNvPr>
            <p:cNvCxnSpPr>
              <a:cxnSpLocks/>
            </p:cNvCxnSpPr>
            <p:nvPr/>
          </p:nvCxnSpPr>
          <p:spPr>
            <a:xfrm>
              <a:off x="1575269" y="2804279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6095FC-8DE4-CEFB-C612-64A2BA4A9096}"/>
                </a:ext>
              </a:extLst>
            </p:cNvPr>
            <p:cNvCxnSpPr>
              <a:cxnSpLocks/>
            </p:cNvCxnSpPr>
            <p:nvPr/>
          </p:nvCxnSpPr>
          <p:spPr>
            <a:xfrm>
              <a:off x="954173" y="5725279"/>
              <a:ext cx="260924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1CE088-4BAE-0EEB-75AB-FB13DE47F531}"/>
                </a:ext>
              </a:extLst>
            </p:cNvPr>
            <p:cNvSpPr txBox="1"/>
            <p:nvPr/>
          </p:nvSpPr>
          <p:spPr>
            <a:xfrm>
              <a:off x="1188266" y="5591175"/>
              <a:ext cx="1309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Discretization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470341" y="2982586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411531" y="2663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 flipV="1">
            <a:off x="2556763" y="2910482"/>
            <a:ext cx="34037" cy="21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3278833" y="1658237"/>
            <a:ext cx="1235893" cy="505083"/>
          </a:xfrm>
          <a:prstGeom prst="wedgeRectCallout">
            <a:avLst>
              <a:gd name="adj1" fmla="val -103201"/>
              <a:gd name="adj2" fmla="val 22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337048" y="8382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</a:t>
                </a:r>
                <a:r>
                  <a:rPr lang="en-US" sz="1600" dirty="0"/>
                  <a:t>: infinite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251448" y="36328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023099" y="22010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055686" y="42584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123861" y="23813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4B8CC-2087-C783-1FF8-113D30561AD9}"/>
              </a:ext>
            </a:extLst>
          </p:cNvPr>
          <p:cNvCxnSpPr>
            <a:cxnSpLocks/>
          </p:cNvCxnSpPr>
          <p:nvPr/>
        </p:nvCxnSpPr>
        <p:spPr>
          <a:xfrm flipH="1">
            <a:off x="7848600" y="4429050"/>
            <a:ext cx="199061" cy="6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8C16C8-6167-5A9E-7747-F85018856FE3}"/>
              </a:ext>
            </a:extLst>
          </p:cNvPr>
          <p:cNvCxnSpPr>
            <a:cxnSpLocks/>
          </p:cNvCxnSpPr>
          <p:nvPr/>
        </p:nvCxnSpPr>
        <p:spPr>
          <a:xfrm flipH="1">
            <a:off x="7873162" y="2395390"/>
            <a:ext cx="174499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a complete mathematical formulation of the objective function over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on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neighboring higher utility states. A simple greedy method used for complicated/large state spaces or 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gradient descend to train neural networks.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8" t="-2241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419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</a:t>
                </a:r>
                <a:r>
                  <a:rPr lang="en-US" sz="2000" dirty="0" err="1"/>
                  <a:t>facroted</a:t>
                </a:r>
                <a:r>
                  <a:rPr lang="en-US" sz="2000" dirty="0"/>
                  <a:t>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  <a:blipFill>
                <a:blip r:embed="rId4"/>
                <a:stretch>
                  <a:fillRect l="-1139" t="-2519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650748" y="735024"/>
            <a:ext cx="242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 = utility of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9818BF-19E7-57F1-793E-866C4FC27070}"/>
              </a:ext>
            </a:extLst>
          </p:cNvPr>
          <p:cNvSpPr txBox="1"/>
          <p:nvPr/>
        </p:nvSpPr>
        <p:spPr>
          <a:xfrm>
            <a:off x="338645" y="4349859"/>
            <a:ext cx="374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4293</TotalTime>
  <Words>2276</Words>
  <Application>Microsoft Office PowerPoint</Application>
  <PresentationFormat>On-screen Show (4:3)</PresentationFormat>
  <Paragraphs>304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Local Optima</vt:lpstr>
      <vt:lpstr>The State Space “Landscape”</vt:lpstr>
      <vt:lpstr>Minimization vs. Maximization</vt:lpstr>
      <vt:lpstr>Convex vs. Non-Convex 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Spaces: Gradient Descent</vt:lpstr>
      <vt:lpstr>Search in Continuous Spaces: Stochastic 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45</cp:revision>
  <dcterms:created xsi:type="dcterms:W3CDTF">2021-02-13T00:06:29Z</dcterms:created>
  <dcterms:modified xsi:type="dcterms:W3CDTF">2024-02-16T19:29:13Z</dcterms:modified>
</cp:coreProperties>
</file>